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0" r:id="rId2"/>
    <p:sldId id="298" r:id="rId3"/>
    <p:sldId id="328" r:id="rId4"/>
    <p:sldId id="496" r:id="rId5"/>
    <p:sldId id="498" r:id="rId6"/>
    <p:sldId id="497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492" r:id="rId17"/>
    <p:sldId id="511" r:id="rId18"/>
    <p:sldId id="509" r:id="rId19"/>
    <p:sldId id="299" r:id="rId20"/>
    <p:sldId id="300" r:id="rId21"/>
    <p:sldId id="302" r:id="rId22"/>
    <p:sldId id="303" r:id="rId23"/>
    <p:sldId id="304" r:id="rId24"/>
    <p:sldId id="512" r:id="rId25"/>
    <p:sldId id="306" r:id="rId26"/>
    <p:sldId id="513" r:id="rId27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9"/>
    </p:embeddedFont>
    <p:embeddedFont>
      <p:font typeface="KoPubWorld돋움체 Light" panose="00000300000000000000" pitchFamily="2" charset="-127"/>
      <p:regular r:id="rId30"/>
    </p:embeddedFont>
    <p:embeddedFont>
      <p:font typeface="KoPubWorld돋움체 Medium" panose="00000600000000000000" pitchFamily="2" charset="-127"/>
      <p:regular r:id="rId31"/>
    </p:embeddedFont>
    <p:embeddedFont>
      <p:font typeface="KoPub돋움체 Bold" panose="00000800000000000000" pitchFamily="2" charset="-127"/>
      <p:bold r:id="rId32"/>
    </p:embeddedFont>
    <p:embeddedFont>
      <p:font typeface="KoPub돋움체 Medium" panose="00000600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83" d="100"/>
          <a:sy n="83" d="100"/>
        </p:scale>
        <p:origin x="60" y="1014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88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etsarang.com/ko/xshell-download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JEduTools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JCloud 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291A04A1-12F9-A076-37E1-4193101084D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495968" y="1114452"/>
            <a:ext cx="6623478" cy="5098650"/>
          </a:xfrm>
          <a:ln>
            <a:solidFill>
              <a:schemeClr val="accent1"/>
            </a:solidFill>
          </a:ln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D9BA354-3870-ADDD-5C67-B9AC64BF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사용자 인증 정보 입력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480837-1FE1-9BD9-D280-B334181FD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인증 메뉴 선택</a:t>
            </a:r>
            <a:endParaRPr lang="en-US" altLang="ko-KR" dirty="0"/>
          </a:p>
          <a:p>
            <a:r>
              <a:rPr lang="ko-KR" altLang="en-US" dirty="0"/>
              <a:t>사용자 이름</a:t>
            </a:r>
            <a:r>
              <a:rPr lang="en-US" altLang="ko-KR" dirty="0"/>
              <a:t>: “ubuntu”</a:t>
            </a:r>
          </a:p>
          <a:p>
            <a:r>
              <a:rPr lang="ko-KR" altLang="en-US" dirty="0"/>
              <a:t>암호</a:t>
            </a:r>
            <a:r>
              <a:rPr lang="en-US" altLang="ko-KR" dirty="0"/>
              <a:t>: </a:t>
            </a:r>
            <a:r>
              <a:rPr lang="ko-KR" altLang="en-US" dirty="0"/>
              <a:t>비워두기</a:t>
            </a:r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: “Public Key” </a:t>
            </a:r>
            <a:r>
              <a:rPr lang="ko-KR" altLang="en-US" dirty="0"/>
              <a:t>만 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en-US" altLang="ko-KR" dirty="0" err="1"/>
              <a:t>Publick</a:t>
            </a:r>
            <a:r>
              <a:rPr lang="en-US" altLang="ko-KR" dirty="0"/>
              <a:t> Key” </a:t>
            </a:r>
            <a:r>
              <a:rPr lang="ko-KR" altLang="en-US" dirty="0"/>
              <a:t>를 클릭하고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오른쪽 </a:t>
            </a:r>
            <a:r>
              <a:rPr lang="en-US" altLang="ko-KR" dirty="0"/>
              <a:t>“</a:t>
            </a:r>
            <a:r>
              <a:rPr lang="ko-KR" altLang="en-US" dirty="0"/>
              <a:t>설정</a:t>
            </a:r>
            <a:r>
              <a:rPr lang="en-US" altLang="ko-KR" dirty="0"/>
              <a:t>”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DA9B7-9E86-404C-EA00-3032BE8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B121D5-005A-F67E-9151-F54904A4C0B6}"/>
              </a:ext>
            </a:extLst>
          </p:cNvPr>
          <p:cNvSpPr/>
          <p:nvPr/>
        </p:nvSpPr>
        <p:spPr>
          <a:xfrm flipV="1">
            <a:off x="5712542" y="1902790"/>
            <a:ext cx="1656070" cy="413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BF87B7-4DE8-6505-44F8-BBB0C7F7DEBB}"/>
              </a:ext>
            </a:extLst>
          </p:cNvPr>
          <p:cNvSpPr/>
          <p:nvPr/>
        </p:nvSpPr>
        <p:spPr>
          <a:xfrm flipV="1">
            <a:off x="7673015" y="3395296"/>
            <a:ext cx="3348946" cy="67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D765FA-E785-F117-E1F5-26E88FA9D302}"/>
              </a:ext>
            </a:extLst>
          </p:cNvPr>
          <p:cNvSpPr/>
          <p:nvPr/>
        </p:nvSpPr>
        <p:spPr>
          <a:xfrm flipV="1">
            <a:off x="7673014" y="4207730"/>
            <a:ext cx="3348945" cy="67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4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F318090-A398-6B7A-C516-72E9FD7E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64" y="2519516"/>
            <a:ext cx="4181475" cy="2720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D9BA354-3870-ADDD-5C67-B9AC64BF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사용자 인증 정보 입력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480837-1FE1-9BD9-D280-B334181FD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화면에서 </a:t>
            </a:r>
            <a:r>
              <a:rPr lang="en-US" altLang="ko-KR" dirty="0"/>
              <a:t>“</a:t>
            </a:r>
            <a:r>
              <a:rPr lang="ko-KR" altLang="en-US" dirty="0"/>
              <a:t>찾아보기</a:t>
            </a:r>
            <a:r>
              <a:rPr lang="en-US" altLang="ko-KR" dirty="0"/>
              <a:t>“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화면에서 </a:t>
            </a:r>
            <a:r>
              <a:rPr lang="en-US" altLang="ko-KR" dirty="0"/>
              <a:t>“</a:t>
            </a:r>
            <a:r>
              <a:rPr lang="ko-KR" altLang="en-US" dirty="0"/>
              <a:t>가져오기</a:t>
            </a:r>
            <a:r>
              <a:rPr lang="en-US" altLang="ko-KR" dirty="0"/>
              <a:t>” </a:t>
            </a:r>
            <a:r>
              <a:rPr lang="ko-KR" altLang="en-US" dirty="0"/>
              <a:t>클릭 후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다운로드 받은 </a:t>
            </a:r>
            <a:r>
              <a:rPr lang="ko-KR" altLang="en-US" dirty="0" err="1"/>
              <a:t>키페어</a:t>
            </a:r>
            <a:r>
              <a:rPr lang="ko-KR" altLang="en-US" dirty="0"/>
              <a:t> 파일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학번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err="1">
                <a:solidFill>
                  <a:srgbClr val="FF0000"/>
                </a:solidFill>
              </a:rPr>
              <a:t>key.pem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왼쪽 목록에 등록된 본인 </a:t>
            </a:r>
            <a:r>
              <a:rPr lang="en-US" altLang="ko-KR" dirty="0"/>
              <a:t>key</a:t>
            </a:r>
            <a:r>
              <a:rPr lang="ko-KR" altLang="en-US" dirty="0"/>
              <a:t>를 선택한 후</a:t>
            </a:r>
            <a:r>
              <a:rPr lang="en-US" altLang="ko-KR" dirty="0"/>
              <a:t>, “</a:t>
            </a:r>
            <a:r>
              <a:rPr lang="ko-KR" altLang="en-US" dirty="0"/>
              <a:t>확인</a:t>
            </a:r>
            <a:r>
              <a:rPr lang="en-US" altLang="ko-KR" dirty="0"/>
              <a:t>”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사용자 키 선택된 것 확인</a:t>
            </a:r>
            <a:endParaRPr lang="en-US" altLang="ko-KR" dirty="0"/>
          </a:p>
          <a:p>
            <a:pPr lvl="1"/>
            <a:r>
              <a:rPr lang="ko-KR" altLang="en-US" dirty="0"/>
              <a:t>암호는 비워둘 것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정보 입력 완료</a:t>
            </a:r>
            <a:endParaRPr lang="en-US" altLang="ko-KR" dirty="0"/>
          </a:p>
          <a:p>
            <a:r>
              <a:rPr lang="ko-KR" altLang="en-US" dirty="0"/>
              <a:t>세션 등록 정보 창에서 </a:t>
            </a:r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endParaRPr lang="en-US" altLang="ko-KR" dirty="0"/>
          </a:p>
          <a:p>
            <a:pPr marL="914400" lvl="1" indent="-457200">
              <a:buFont typeface="+mj-ea"/>
              <a:buAutoNum type="circleNumDbPlain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DA9B7-9E86-404C-EA00-3032BE8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F31C15-0338-27A6-B0B0-5A60AE84E29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b="6314"/>
          <a:stretch/>
        </p:blipFill>
        <p:spPr>
          <a:xfrm>
            <a:off x="7690364" y="904740"/>
            <a:ext cx="4181475" cy="1561626"/>
          </a:xfr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BA9926-C0F8-E4EF-A7B3-8AF52F418B7A}"/>
              </a:ext>
            </a:extLst>
          </p:cNvPr>
          <p:cNvSpPr/>
          <p:nvPr/>
        </p:nvSpPr>
        <p:spPr>
          <a:xfrm>
            <a:off x="10825319" y="1269814"/>
            <a:ext cx="922234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1550DB-1BAB-7EEA-B467-C3F99F0EAEF7}"/>
              </a:ext>
            </a:extLst>
          </p:cNvPr>
          <p:cNvSpPr/>
          <p:nvPr/>
        </p:nvSpPr>
        <p:spPr>
          <a:xfrm>
            <a:off x="10830235" y="3634473"/>
            <a:ext cx="997974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80BA92-E2EB-09D7-3060-8F5095931527}"/>
              </a:ext>
            </a:extLst>
          </p:cNvPr>
          <p:cNvSpPr/>
          <p:nvPr/>
        </p:nvSpPr>
        <p:spPr>
          <a:xfrm>
            <a:off x="9810599" y="4960522"/>
            <a:ext cx="1014720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21FFF-1034-B39C-8FB0-2F9D74BD02E3}"/>
              </a:ext>
            </a:extLst>
          </p:cNvPr>
          <p:cNvSpPr txBox="1"/>
          <p:nvPr/>
        </p:nvSpPr>
        <p:spPr>
          <a:xfrm>
            <a:off x="7136139" y="777054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DBC9E-758E-67C5-67A4-07FE4D3C550E}"/>
              </a:ext>
            </a:extLst>
          </p:cNvPr>
          <p:cNvSpPr txBox="1"/>
          <p:nvPr/>
        </p:nvSpPr>
        <p:spPr>
          <a:xfrm>
            <a:off x="7131654" y="2364220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DF1D74-C3A2-99F6-D66C-198642001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1"/>
          <a:stretch/>
        </p:blipFill>
        <p:spPr>
          <a:xfrm>
            <a:off x="7690364" y="5292827"/>
            <a:ext cx="4187160" cy="15160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14DD55-A03E-8B03-E3FF-88A2142FE612}"/>
              </a:ext>
            </a:extLst>
          </p:cNvPr>
          <p:cNvSpPr/>
          <p:nvPr/>
        </p:nvSpPr>
        <p:spPr>
          <a:xfrm>
            <a:off x="9810599" y="6519074"/>
            <a:ext cx="1014720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D0EC1-384D-195A-7109-FC04D9F2AEAD}"/>
              </a:ext>
            </a:extLst>
          </p:cNvPr>
          <p:cNvSpPr txBox="1"/>
          <p:nvPr/>
        </p:nvSpPr>
        <p:spPr>
          <a:xfrm>
            <a:off x="7131379" y="5166002"/>
            <a:ext cx="49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8287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내용 개체 틀 20">
            <a:extLst>
              <a:ext uri="{FF2B5EF4-FFF2-40B4-BE49-F238E27FC236}">
                <a16:creationId xmlns:a16="http://schemas.microsoft.com/office/drawing/2014/main" id="{FD3B826C-0492-7C63-20EE-F4AAD96E89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332309" y="947685"/>
            <a:ext cx="5875694" cy="5663088"/>
          </a:xfrm>
          <a:ln>
            <a:solidFill>
              <a:schemeClr val="accent1"/>
            </a:solidFill>
          </a:ln>
        </p:spPr>
      </p:pic>
      <p:sp>
        <p:nvSpPr>
          <p:cNvPr id="18" name="제목 17">
            <a:extLst>
              <a:ext uri="{FF2B5EF4-FFF2-40B4-BE49-F238E27FC236}">
                <a16:creationId xmlns:a16="http://schemas.microsoft.com/office/drawing/2014/main" id="{BCC816EC-0A2C-967F-8C25-398886F7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연결하기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7331F-E4EB-0608-473F-3C61910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9515C1-3EF0-8B6B-F545-F43319417DAC}"/>
              </a:ext>
            </a:extLst>
          </p:cNvPr>
          <p:cNvSpPr/>
          <p:nvPr/>
        </p:nvSpPr>
        <p:spPr>
          <a:xfrm>
            <a:off x="4296697" y="2233375"/>
            <a:ext cx="5931945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F55DD8-F8A1-FB4A-F3F9-977C4E732676}"/>
              </a:ext>
            </a:extLst>
          </p:cNvPr>
          <p:cNvSpPr/>
          <p:nvPr/>
        </p:nvSpPr>
        <p:spPr>
          <a:xfrm>
            <a:off x="8096867" y="6230188"/>
            <a:ext cx="1101210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091BE338-89B7-0BF8-82A3-E9450232A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만들어진 세션 을 선택하고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연결</a:t>
            </a:r>
            <a:r>
              <a:rPr lang="en-US" altLang="ko-KR" dirty="0"/>
              <a:t>”</a:t>
            </a:r>
            <a:r>
              <a:rPr lang="ko-KR" altLang="en-US" dirty="0"/>
              <a:t> 클릭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5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2C6F6DF-5767-8093-1AD6-C57B1763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호스트 키 확인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CFADD3F-06BD-F889-23CE-E1894E7A9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015" y="1354854"/>
            <a:ext cx="4276725" cy="4610100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FBAAB1-98BE-07A2-090B-D82C895B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786745-148F-EA00-5B6D-01D21C822B9D}"/>
              </a:ext>
            </a:extLst>
          </p:cNvPr>
          <p:cNvSpPr/>
          <p:nvPr/>
        </p:nvSpPr>
        <p:spPr>
          <a:xfrm>
            <a:off x="7693747" y="5551762"/>
            <a:ext cx="1302771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내용 개체 틀 32">
            <a:extLst>
              <a:ext uri="{FF2B5EF4-FFF2-40B4-BE49-F238E27FC236}">
                <a16:creationId xmlns:a16="http://schemas.microsoft.com/office/drawing/2014/main" id="{9D84286C-93A1-9B5A-17CF-32A04DCD52A8}"/>
              </a:ext>
            </a:extLst>
          </p:cNvPr>
          <p:cNvSpPr txBox="1">
            <a:spLocks/>
          </p:cNvSpPr>
          <p:nvPr/>
        </p:nvSpPr>
        <p:spPr>
          <a:xfrm>
            <a:off x="298252" y="965202"/>
            <a:ext cx="6971904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처음 연결하는 호스트에 대한 확인</a:t>
            </a:r>
            <a:endParaRPr lang="en-US" altLang="ko-KR" dirty="0"/>
          </a:p>
          <a:p>
            <a:r>
              <a:rPr lang="ko-KR" altLang="en-US" dirty="0"/>
              <a:t>저장하면 다시 뜨지 않음</a:t>
            </a:r>
          </a:p>
        </p:txBody>
      </p:sp>
    </p:spTree>
    <p:extLst>
      <p:ext uri="{BB962C8B-B14F-4D97-AF65-F5344CB8AC3E}">
        <p14:creationId xmlns:p14="http://schemas.microsoft.com/office/powerpoint/2010/main" val="28971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58DEC-D7BC-BB9B-F9C9-47B780FF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연결 완료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22F1D-7392-CE0B-FEE0-1043088D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성공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8612CF-1F02-00CD-F6F3-76CC2A5E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E4B02-B5E5-AAEB-A427-D26AA65A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00" y="1123115"/>
            <a:ext cx="4668999" cy="52315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204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245" y="1920875"/>
            <a:ext cx="10579510" cy="2387600"/>
          </a:xfrm>
        </p:spPr>
        <p:txBody>
          <a:bodyPr/>
          <a:lstStyle/>
          <a:p>
            <a:r>
              <a:rPr lang="en-US" altLang="ko-KR" sz="4800" dirty="0"/>
              <a:t>2. </a:t>
            </a:r>
            <a:r>
              <a:rPr lang="ko-KR" altLang="en-US" sz="4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실습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6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Wordpress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 블로그 구축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19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2F20F-82F3-43BE-A547-700CDE45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인스턴스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756DB-839C-4A08-A738-118ED0FF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인스턴스 이름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본인 </a:t>
            </a:r>
            <a:r>
              <a:rPr lang="en-US" altLang="ko-KR" sz="2000" dirty="0">
                <a:solidFill>
                  <a:srgbClr val="FF0000"/>
                </a:solidFill>
              </a:rPr>
              <a:t>ID </a:t>
            </a:r>
            <a:r>
              <a:rPr lang="ko-KR" altLang="en-US" sz="2000" dirty="0">
                <a:solidFill>
                  <a:srgbClr val="FF0000"/>
                </a:solidFill>
              </a:rPr>
              <a:t>와 동일한 이름</a:t>
            </a:r>
          </a:p>
          <a:p>
            <a:r>
              <a:rPr lang="ko-KR" altLang="en-US" sz="2000" dirty="0"/>
              <a:t>가용 구역</a:t>
            </a:r>
            <a:r>
              <a:rPr lang="en-US" altLang="ko-KR" sz="2000" dirty="0"/>
              <a:t>: </a:t>
            </a:r>
            <a:r>
              <a:rPr lang="en-US" altLang="ko-KR" sz="2000" dirty="0">
                <a:solidFill>
                  <a:srgbClr val="FF0000"/>
                </a:solidFill>
              </a:rPr>
              <a:t>“Any~</a:t>
            </a:r>
            <a:r>
              <a:rPr lang="ko-KR" altLang="en-US" sz="2000" dirty="0">
                <a:solidFill>
                  <a:srgbClr val="FF0000"/>
                </a:solidFill>
              </a:rPr>
              <a:t>”</a:t>
            </a:r>
          </a:p>
          <a:p>
            <a:r>
              <a:rPr lang="ko-KR" altLang="en-US" sz="2000" dirty="0"/>
              <a:t>부팅 소스</a:t>
            </a:r>
            <a:r>
              <a:rPr lang="en-US" altLang="ko-KR" sz="2000" dirty="0"/>
              <a:t>: </a:t>
            </a:r>
            <a:r>
              <a:rPr lang="ko-KR" altLang="en-US" sz="2000" dirty="0"/>
              <a:t>이미지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0000"/>
                </a:solidFill>
              </a:rPr>
              <a:t>wordpress.image.v3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선택 </a:t>
            </a:r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새로운 볼륨 “</a:t>
            </a:r>
            <a:r>
              <a:rPr lang="ko-KR" altLang="en-US" sz="2000" dirty="0" err="1"/>
              <a:t>아니오</a:t>
            </a:r>
            <a:r>
              <a:rPr lang="ko-KR" altLang="en-US" sz="2000" dirty="0"/>
              <a:t>”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r>
              <a:rPr lang="en-US" altLang="ko-KR" sz="2000" dirty="0"/>
              <a:t>Flavor: </a:t>
            </a:r>
            <a:r>
              <a:rPr lang="en-US" altLang="ko-KR" sz="2000" dirty="0">
                <a:solidFill>
                  <a:srgbClr val="FF0000"/>
                </a:solidFill>
              </a:rPr>
              <a:t>jcode.s2.flavor </a:t>
            </a:r>
            <a:r>
              <a:rPr lang="ko-KR" altLang="en-US" sz="2000" dirty="0"/>
              <a:t>선택</a:t>
            </a:r>
          </a:p>
          <a:p>
            <a:r>
              <a:rPr lang="en-US" altLang="ko-KR" sz="2000" dirty="0"/>
              <a:t>Networks: </a:t>
            </a:r>
            <a:r>
              <a:rPr lang="en-US" altLang="ko-KR" sz="2000" dirty="0" err="1">
                <a:solidFill>
                  <a:srgbClr val="FF0000"/>
                </a:solidFill>
              </a:rPr>
              <a:t>students.internal</a:t>
            </a:r>
            <a:endParaRPr lang="ko-KR" altLang="en-US" sz="2000" dirty="0">
              <a:solidFill>
                <a:srgbClr val="FF0000"/>
              </a:solidFill>
            </a:endParaRPr>
          </a:p>
          <a:p>
            <a:r>
              <a:rPr lang="ko-KR" altLang="en-US" sz="2000" dirty="0"/>
              <a:t>키 페어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rgbClr val="FF0000"/>
                </a:solidFill>
              </a:rPr>
              <a:t>미리 생성해둔 </a:t>
            </a:r>
            <a:r>
              <a:rPr lang="ko-KR" altLang="en-US" sz="2000" dirty="0" err="1">
                <a:solidFill>
                  <a:srgbClr val="FF0000"/>
                </a:solidFill>
              </a:rPr>
              <a:t>키페어</a:t>
            </a:r>
            <a:r>
              <a:rPr lang="ko-KR" altLang="en-US" sz="2000" dirty="0">
                <a:solidFill>
                  <a:srgbClr val="FF0000"/>
                </a:solidFill>
              </a:rPr>
              <a:t> 선택</a:t>
            </a:r>
          </a:p>
          <a:p>
            <a:r>
              <a:rPr lang="ko-KR" altLang="en-US" sz="2000" dirty="0"/>
              <a:t>그 외는 모두 기본 설정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F5A25-42C6-16FC-B52D-68E3CC6F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14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dirty="0"/>
              <a:t>&lt;Project IP&gt;: 10xxx </a:t>
            </a:r>
            <a:r>
              <a:rPr lang="ko-KR" altLang="en-US" dirty="0"/>
              <a:t>사용 </a:t>
            </a:r>
            <a:r>
              <a:rPr lang="en-US" altLang="ko-KR" dirty="0"/>
              <a:t>(students: 113.198.66.75)</a:t>
            </a:r>
          </a:p>
          <a:p>
            <a:pPr lvl="1"/>
            <a:r>
              <a:rPr lang="en-US" altLang="ko-KR" dirty="0" err="1"/>
              <a:t>Wordpress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8080 </a:t>
            </a:r>
            <a:r>
              <a:rPr lang="ko-KR" altLang="en-US" dirty="0"/>
              <a:t>포트로 </a:t>
            </a:r>
            <a:r>
              <a:rPr lang="ko-KR" altLang="en-US" dirty="0" err="1"/>
              <a:t>설정해두었으므로</a:t>
            </a:r>
            <a:r>
              <a:rPr lang="en-US" altLang="ko-KR" dirty="0"/>
              <a:t>, 10xxx 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F488D1-C941-86F1-2FBA-64D4DF4F8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23"/>
          <a:stretch/>
        </p:blipFill>
        <p:spPr>
          <a:xfrm>
            <a:off x="2545264" y="2183220"/>
            <a:ext cx="6931350" cy="4281040"/>
          </a:xfrm>
          <a:prstGeom prst="rect">
            <a:avLst/>
          </a:prstGeom>
        </p:spPr>
      </p:pic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altLang="ko-KR" dirty="0" err="1"/>
              <a:t>Wordpress</a:t>
            </a:r>
            <a:r>
              <a:rPr lang="en-US" altLang="ko-KR" dirty="0"/>
              <a:t> </a:t>
            </a:r>
            <a:r>
              <a:rPr lang="ko-KR" altLang="en-US" dirty="0"/>
              <a:t>접속 및 확인</a:t>
            </a:r>
          </a:p>
        </p:txBody>
      </p:sp>
      <p:sp>
        <p:nvSpPr>
          <p:cNvPr id="375" name="Google Shape;375;p38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17</a:t>
            </a:fld>
            <a:endParaRPr lang="en-US"/>
          </a:p>
        </p:txBody>
      </p:sp>
      <p:sp>
        <p:nvSpPr>
          <p:cNvPr id="7" name="Google Shape;383;p39">
            <a:extLst>
              <a:ext uri="{FF2B5EF4-FFF2-40B4-BE49-F238E27FC236}">
                <a16:creationId xmlns:a16="http://schemas.microsoft.com/office/drawing/2014/main" id="{1DD113A7-3836-4193-B1E4-4E62AD218AC3}"/>
              </a:ext>
            </a:extLst>
          </p:cNvPr>
          <p:cNvSpPr/>
          <p:nvPr/>
        </p:nvSpPr>
        <p:spPr>
          <a:xfrm>
            <a:off x="4091829" y="2496422"/>
            <a:ext cx="948003" cy="2042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75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D4395-1A2E-F013-BA65-7CB29FE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접속 후 로그인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D517A-B5D7-3A27-5BAD-ADE4D11A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7243776" cy="5547357"/>
          </a:xfrm>
        </p:spPr>
        <p:txBody>
          <a:bodyPr/>
          <a:lstStyle/>
          <a:p>
            <a:r>
              <a:rPr lang="en-US" altLang="ko-KR" dirty="0"/>
              <a:t>http://113.198.66.75:10</a:t>
            </a:r>
            <a:r>
              <a:rPr lang="en-US" altLang="ko-KR" dirty="0">
                <a:solidFill>
                  <a:srgbClr val="FF0000"/>
                </a:solidFill>
              </a:rPr>
              <a:t>xxx</a:t>
            </a:r>
            <a:r>
              <a:rPr lang="en-US" altLang="ko-KR" dirty="0"/>
              <a:t>/login</a:t>
            </a:r>
          </a:p>
          <a:p>
            <a:pPr lvl="1"/>
            <a:r>
              <a:rPr lang="ko-KR" altLang="en-US" dirty="0"/>
              <a:t>보안 상의 이유로 로그인 링크 없음</a:t>
            </a:r>
            <a:endParaRPr lang="en-US" altLang="ko-KR" dirty="0"/>
          </a:p>
          <a:p>
            <a:pPr lvl="1"/>
            <a:r>
              <a:rPr lang="ko-KR" altLang="en-US" dirty="0"/>
              <a:t>위와 같이 뒤에 </a:t>
            </a:r>
            <a:r>
              <a:rPr lang="en-US" altLang="ko-KR" dirty="0"/>
              <a:t>login </a:t>
            </a:r>
            <a:r>
              <a:rPr lang="ko-KR" altLang="en-US" dirty="0"/>
              <a:t>이라고 직접 입력하여 접근해야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ID//PW: user//</a:t>
            </a:r>
            <a:r>
              <a:rPr lang="en-US" altLang="ko-KR" dirty="0" err="1"/>
              <a:t>bitnami</a:t>
            </a:r>
            <a:endParaRPr lang="ko-KR" altLang="en-US" dirty="0"/>
          </a:p>
          <a:p>
            <a:pPr lvl="1"/>
            <a:r>
              <a:rPr lang="ko-KR" altLang="en-US" dirty="0"/>
              <a:t>기본으로 설정되어 있는 계정</a:t>
            </a:r>
            <a:endParaRPr lang="en-US" altLang="ko-KR" dirty="0"/>
          </a:p>
          <a:p>
            <a:pPr lvl="1"/>
            <a:r>
              <a:rPr lang="ko-KR" altLang="en-US" dirty="0"/>
              <a:t>실제로 사용할 때는 반드시 변경해서 사용해야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61219-4A00-3B73-DB25-C62B106E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9792697-725C-498D-90A5-C1B2282E37A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626697" y="965200"/>
            <a:ext cx="4072831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5073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글을 써보자</a:t>
            </a:r>
          </a:p>
        </p:txBody>
      </p:sp>
      <p:sp>
        <p:nvSpPr>
          <p:cNvPr id="421" name="Google Shape;421;p44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/>
              <a:t>글 </a:t>
            </a:r>
            <a:r>
              <a:rPr lang="en-US" altLang="ko-KR"/>
              <a:t>-&gt; </a:t>
            </a:r>
            <a:r>
              <a:rPr lang="ko-KR" altLang="en-US"/>
              <a:t>새로 추가</a:t>
            </a:r>
          </a:p>
          <a:p>
            <a:pPr lvl="1"/>
            <a:endParaRPr lang="ko-KR" altLang="en-US"/>
          </a:p>
          <a:p>
            <a:pPr lvl="1"/>
            <a:endParaRPr lang="ko-KR" altLang="en-US"/>
          </a:p>
        </p:txBody>
      </p:sp>
      <p:sp>
        <p:nvSpPr>
          <p:cNvPr id="423" name="Google Shape;423;p44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19</a:t>
            </a:fld>
            <a:endParaRPr lang="en-US"/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t="5873" b="41155"/>
          <a:stretch/>
        </p:blipFill>
        <p:spPr>
          <a:xfrm>
            <a:off x="2647950" y="1943148"/>
            <a:ext cx="6896100" cy="356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JCloud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접속 방법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실습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Wordpress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이용한 블로그 구축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 dirty="0"/>
              <a:t>글을 써보자</a:t>
            </a:r>
          </a:p>
        </p:txBody>
      </p:sp>
      <p:sp>
        <p:nvSpPr>
          <p:cNvPr id="429" name="Google Shape;429;p45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 dirty="0"/>
              <a:t>글을 작성하고</a:t>
            </a:r>
            <a:r>
              <a:rPr lang="en-US" altLang="ko-KR" dirty="0"/>
              <a:t>, </a:t>
            </a:r>
            <a:r>
              <a:rPr lang="ko-KR" altLang="en-US" dirty="0"/>
              <a:t>오른쪽 옆의 파란색 </a:t>
            </a:r>
            <a:r>
              <a:rPr lang="en-US" altLang="ko-KR" dirty="0"/>
              <a:t>Publish</a:t>
            </a:r>
            <a:r>
              <a:rPr lang="ko-KR" altLang="en-US" dirty="0"/>
              <a:t> 버튼 클릭</a:t>
            </a:r>
          </a:p>
        </p:txBody>
      </p:sp>
      <p:sp>
        <p:nvSpPr>
          <p:cNvPr id="432" name="Google Shape;432;p45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84FFE-E1DD-4C11-A645-DF426D0C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26" y="1768271"/>
            <a:ext cx="6434948" cy="4588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사이트 꾸미기</a:t>
            </a:r>
          </a:p>
        </p:txBody>
      </p:sp>
      <p:sp>
        <p:nvSpPr>
          <p:cNvPr id="446" name="Google Shape;446;p47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/>
              <a:t>테마 변경해보기</a:t>
            </a:r>
          </a:p>
          <a:p>
            <a:pPr lvl="1"/>
            <a:r>
              <a:rPr lang="ko-KR" altLang="en-US"/>
              <a:t>외모 </a:t>
            </a:r>
            <a:r>
              <a:rPr lang="en-US" altLang="ko-KR"/>
              <a:t>-&gt; </a:t>
            </a:r>
            <a:r>
              <a:rPr lang="ko-KR" altLang="en-US"/>
              <a:t>테마 </a:t>
            </a:r>
            <a:r>
              <a:rPr lang="en-US" altLang="ko-KR"/>
              <a:t>-&gt; </a:t>
            </a:r>
            <a:r>
              <a:rPr lang="ko-KR" altLang="en-US"/>
              <a:t>새 테마 추가하기</a:t>
            </a:r>
          </a:p>
          <a:p>
            <a:pPr lvl="1"/>
            <a:r>
              <a:rPr lang="ko-KR" altLang="en-US"/>
              <a:t>고르고</a:t>
            </a:r>
            <a:r>
              <a:rPr lang="en-US" altLang="ko-KR"/>
              <a:t>, </a:t>
            </a:r>
            <a:r>
              <a:rPr lang="ko-KR" altLang="en-US"/>
              <a:t>설치하고</a:t>
            </a:r>
            <a:r>
              <a:rPr lang="en-US" altLang="ko-KR"/>
              <a:t>, </a:t>
            </a:r>
            <a:r>
              <a:rPr lang="ko-KR" altLang="en-US"/>
              <a:t>활성화하고</a:t>
            </a:r>
            <a:r>
              <a:rPr lang="en-US" altLang="ko-KR"/>
              <a:t>, </a:t>
            </a:r>
            <a:r>
              <a:rPr lang="ko-KR" altLang="en-US"/>
              <a:t>홈페이지 화면 다시 확인하기</a:t>
            </a:r>
          </a:p>
          <a:p>
            <a:pPr lvl="1"/>
            <a:r>
              <a:rPr lang="ko-KR" altLang="en-US"/>
              <a:t>사용자 정의하기 를 통해 보다 다양한 설정 가능</a:t>
            </a:r>
          </a:p>
          <a:p>
            <a:r>
              <a:rPr lang="ko-KR" altLang="en-US"/>
              <a:t>플러그인 설치하기</a:t>
            </a:r>
          </a:p>
          <a:p>
            <a:pPr lvl="1"/>
            <a:r>
              <a:rPr lang="ko-KR" altLang="en-US"/>
              <a:t>플러그인 </a:t>
            </a:r>
            <a:r>
              <a:rPr lang="en-US" altLang="ko-KR"/>
              <a:t>-&gt; </a:t>
            </a:r>
            <a:r>
              <a:rPr lang="ko-KR" altLang="en-US"/>
              <a:t>새로 추가 </a:t>
            </a:r>
            <a:r>
              <a:rPr lang="en-US" altLang="ko-KR"/>
              <a:t>-&gt; “Statistics” </a:t>
            </a:r>
            <a:r>
              <a:rPr lang="ko-KR" altLang="en-US"/>
              <a:t>검색 </a:t>
            </a:r>
            <a:r>
              <a:rPr lang="en-US" altLang="ko-KR"/>
              <a:t>-&gt; “WP Statistics” </a:t>
            </a:r>
            <a:r>
              <a:rPr lang="ko-KR" altLang="en-US"/>
              <a:t>지금 설치 </a:t>
            </a:r>
            <a:r>
              <a:rPr lang="en-US" altLang="ko-KR"/>
              <a:t>-&gt; </a:t>
            </a:r>
            <a:r>
              <a:rPr lang="ko-KR" altLang="en-US"/>
              <a:t>활성화</a:t>
            </a:r>
          </a:p>
          <a:p>
            <a:pPr lvl="1"/>
            <a:r>
              <a:rPr lang="ko-KR" altLang="en-US"/>
              <a:t>왼쪽 메뉴에 </a:t>
            </a:r>
            <a:r>
              <a:rPr lang="en-US" altLang="ko-KR"/>
              <a:t>Statistics </a:t>
            </a:r>
            <a:r>
              <a:rPr lang="ko-KR" altLang="en-US"/>
              <a:t>추가된 것을 확인하고 눌러보기</a:t>
            </a:r>
          </a:p>
          <a:p>
            <a:pPr lvl="1"/>
            <a:endParaRPr lang="ko-KR" altLang="en-US"/>
          </a:p>
          <a:p>
            <a:r>
              <a:rPr lang="en-US" altLang="ko-KR"/>
              <a:t>Wordpress</a:t>
            </a:r>
            <a:r>
              <a:rPr lang="ko-KR" altLang="en-US"/>
              <a:t>는 많은 사용자를 기반으로 다양한 테마와 플러그인을 제공하여</a:t>
            </a:r>
            <a:r>
              <a:rPr lang="en-US" altLang="ko-KR"/>
              <a:t>, </a:t>
            </a:r>
            <a:r>
              <a:rPr lang="ko-KR" altLang="en-US"/>
              <a:t>각 분야의 홈페이지를 빠르고 완성도 높게 만들 수 있음</a:t>
            </a:r>
          </a:p>
        </p:txBody>
      </p:sp>
      <p:sp>
        <p:nvSpPr>
          <p:cNvPr id="447" name="Google Shape;447;p47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altLang="ko-KR"/>
              <a:t>WP Statistics</a:t>
            </a:r>
            <a:endParaRPr lang="en-US"/>
          </a:p>
        </p:txBody>
      </p:sp>
      <p:pic>
        <p:nvPicPr>
          <p:cNvPr id="453" name="Google Shape;453;p4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4389" y="965200"/>
            <a:ext cx="10660372" cy="5546725"/>
          </a:xfrm>
          <a:noFill/>
          <a:ln>
            <a:noFill/>
          </a:ln>
        </p:spPr>
      </p:pic>
      <p:sp>
        <p:nvSpPr>
          <p:cNvPr id="454" name="Google Shape;454;p48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플러그인 하나 더</a:t>
            </a:r>
          </a:p>
        </p:txBody>
      </p:sp>
      <p:sp>
        <p:nvSpPr>
          <p:cNvPr id="460" name="Google Shape;460;p49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 dirty="0"/>
              <a:t>보안 플러그인</a:t>
            </a:r>
            <a:r>
              <a:rPr lang="en-US" altLang="ko-KR" dirty="0"/>
              <a:t>: All </a:t>
            </a:r>
            <a:r>
              <a:rPr lang="en-US" altLang="ko-KR" dirty="0" err="1"/>
              <a:t>In</a:t>
            </a:r>
            <a:r>
              <a:rPr lang="ko-KR" altLang="en-US" dirty="0"/>
              <a:t> </a:t>
            </a:r>
            <a:r>
              <a:rPr lang="en-US" altLang="ko-KR" dirty="0"/>
              <a:t>One WP </a:t>
            </a:r>
            <a:r>
              <a:rPr lang="en-US" altLang="ko-KR" dirty="0" err="1"/>
              <a:t>Security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en-US" altLang="ko-KR" dirty="0" err="1"/>
              <a:t>Firewall</a:t>
            </a:r>
            <a:endParaRPr lang="ko-KR" altLang="en-US" dirty="0"/>
          </a:p>
          <a:p>
            <a:pPr lvl="1"/>
            <a:r>
              <a:rPr lang="ko-KR" altLang="en-US" dirty="0"/>
              <a:t>학교 외부에서 로그인하기 위함</a:t>
            </a:r>
          </a:p>
          <a:p>
            <a:pPr lvl="2"/>
            <a:r>
              <a:rPr lang="ko-KR" altLang="en-US" dirty="0"/>
              <a:t>학교는 내부 네트워크를 보호하기 위해</a:t>
            </a:r>
            <a:r>
              <a:rPr lang="en-US" altLang="ko-KR" dirty="0"/>
              <a:t>, “login” </a:t>
            </a:r>
            <a:r>
              <a:rPr lang="ko-KR" altLang="en-US" dirty="0"/>
              <a:t>이란 문자열이 포함된 주소로 접근을 허용하지 않음</a:t>
            </a:r>
          </a:p>
          <a:p>
            <a:pPr lvl="2"/>
            <a:r>
              <a:rPr lang="ko-KR" altLang="en-US" dirty="0"/>
              <a:t>워드프레스 관리자 로그인을 위해서는 </a:t>
            </a:r>
            <a:r>
              <a:rPr lang="en-US" altLang="ko-KR" dirty="0" err="1"/>
              <a:t>wp-login.php</a:t>
            </a:r>
            <a:r>
              <a:rPr lang="ko-KR" altLang="en-US" dirty="0"/>
              <a:t> 파일을 열어야 함</a:t>
            </a:r>
          </a:p>
          <a:p>
            <a:pPr lvl="3"/>
            <a:r>
              <a:rPr lang="en-US" altLang="ko-KR" dirty="0" err="1"/>
              <a:t>Well-known</a:t>
            </a:r>
            <a:r>
              <a:rPr lang="ko-KR" altLang="en-US" dirty="0"/>
              <a:t> </a:t>
            </a:r>
            <a:r>
              <a:rPr lang="en-US" altLang="ko-KR" dirty="0" err="1"/>
              <a:t>vulnerability</a:t>
            </a:r>
            <a:r>
              <a:rPr lang="ko-KR" altLang="en-US" dirty="0"/>
              <a:t> </a:t>
            </a:r>
            <a:r>
              <a:rPr lang="en-US" altLang="ko-KR" dirty="0"/>
              <a:t>of </a:t>
            </a:r>
            <a:r>
              <a:rPr lang="en-US" altLang="ko-KR" dirty="0" err="1"/>
              <a:t>Wordpress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잘 알려진 보안 문제 발생</a:t>
            </a:r>
          </a:p>
          <a:p>
            <a:pPr lvl="2"/>
            <a:r>
              <a:rPr lang="ko-KR" altLang="en-US" dirty="0"/>
              <a:t>따라서 로그인을 위한 다른 방법이 필요함</a:t>
            </a:r>
          </a:p>
          <a:p>
            <a:pPr lvl="1"/>
            <a:r>
              <a:rPr lang="ko-KR" altLang="en-US" dirty="0"/>
              <a:t>그 외에도 보안 문제를 종합적으로 진단하고 설정할 수 있음</a:t>
            </a:r>
          </a:p>
        </p:txBody>
      </p:sp>
      <p:sp>
        <p:nvSpPr>
          <p:cNvPr id="462" name="Google Shape;462;p49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23</a:t>
            </a:fld>
            <a:endParaRPr lang="en-US"/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6137" y="4391253"/>
            <a:ext cx="4199726" cy="235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로그인 경로 설정</a:t>
            </a:r>
          </a:p>
        </p:txBody>
      </p:sp>
      <p:sp>
        <p:nvSpPr>
          <p:cNvPr id="468" name="Google Shape;468;p50"/>
          <p:cNvSpPr txBox="1"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/>
              <a:t>설치</a:t>
            </a:r>
            <a:r>
              <a:rPr lang="en-US" altLang="ko-KR"/>
              <a:t>, </a:t>
            </a:r>
            <a:r>
              <a:rPr lang="ko-KR" altLang="en-US"/>
              <a:t>활성화 한 다음</a:t>
            </a:r>
            <a:r>
              <a:rPr lang="en-US" altLang="ko-KR"/>
              <a:t>,</a:t>
            </a:r>
            <a:endParaRPr lang="ko-KR" altLang="en-US"/>
          </a:p>
          <a:p>
            <a:r>
              <a:rPr lang="ko-KR" altLang="en-US"/>
              <a:t>왼쪽 메뉴 에서 </a:t>
            </a:r>
            <a:r>
              <a:rPr lang="en-US" altLang="ko-KR"/>
              <a:t>WP Security </a:t>
            </a:r>
            <a:r>
              <a:rPr lang="ko-KR" altLang="en-US"/>
              <a:t>아래</a:t>
            </a:r>
            <a:r>
              <a:rPr lang="en-US" altLang="ko-KR"/>
              <a:t>, Brute Force </a:t>
            </a:r>
            <a:r>
              <a:rPr lang="ko-KR" altLang="en-US"/>
              <a:t>선택</a:t>
            </a:r>
          </a:p>
          <a:p>
            <a:pPr lvl="1"/>
            <a:r>
              <a:rPr lang="en-US" altLang="ko-KR"/>
              <a:t>Rename Login page</a:t>
            </a:r>
            <a:endParaRPr lang="en-US"/>
          </a:p>
          <a:p>
            <a:pPr lvl="1"/>
            <a:r>
              <a:rPr lang="en-US" altLang="ko-KR"/>
              <a:t>“Enable Rename Login Page Feature:” </a:t>
            </a:r>
            <a:r>
              <a:rPr lang="ko-KR" altLang="en-US"/>
              <a:t>오른쪽 버튼에 체크</a:t>
            </a:r>
          </a:p>
          <a:p>
            <a:pPr lvl="1"/>
            <a:r>
              <a:rPr lang="ko-KR" altLang="en-US"/>
              <a:t>“</a:t>
            </a:r>
            <a:r>
              <a:rPr lang="en-US" altLang="ko-KR"/>
              <a:t>Login Page URL:” </a:t>
            </a:r>
            <a:r>
              <a:rPr lang="ko-KR" altLang="en-US"/>
              <a:t>오른쪽 박스에 사용할 이름 입력</a:t>
            </a:r>
          </a:p>
          <a:p>
            <a:pPr lvl="2"/>
            <a:r>
              <a:rPr lang="en-US" altLang="ko-KR"/>
              <a:t>master, admin </a:t>
            </a:r>
            <a:r>
              <a:rPr lang="ko-KR" altLang="en-US"/>
              <a:t>등</a:t>
            </a:r>
          </a:p>
          <a:p>
            <a:pPr lvl="1"/>
            <a:r>
              <a:rPr lang="ko-KR" altLang="en-US"/>
              <a:t>“</a:t>
            </a:r>
            <a:r>
              <a:rPr lang="en-US" altLang="ko-KR"/>
              <a:t>Save Settings” </a:t>
            </a:r>
            <a:r>
              <a:rPr lang="ko-KR" altLang="en-US"/>
              <a:t>클릭</a:t>
            </a:r>
          </a:p>
        </p:txBody>
      </p:sp>
      <p:sp>
        <p:nvSpPr>
          <p:cNvPr id="469" name="Google Shape;469;p50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ko-KR" altLang="en-US"/>
              <a:t>로그인 경로 설정</a:t>
            </a:r>
          </a:p>
        </p:txBody>
      </p:sp>
      <p:pic>
        <p:nvPicPr>
          <p:cNvPr id="475" name="Google Shape;475;p5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40676" y="965200"/>
            <a:ext cx="5367798" cy="5546725"/>
          </a:xfrm>
          <a:noFill/>
          <a:ln>
            <a:noFill/>
          </a:ln>
        </p:spPr>
      </p:pic>
      <p:sp>
        <p:nvSpPr>
          <p:cNvPr id="476" name="Google Shape;476;p51"/>
          <p:cNvSpPr txBox="1"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 altLang="ko-KR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21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JCloud </a:t>
            </a:r>
            <a:r>
              <a:rPr lang="ko-KR" altLang="en-US" dirty="0"/>
              <a:t>접속 방법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E7E5F5-8530-925B-3C9B-CF8FF917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933" y="985286"/>
            <a:ext cx="3178637" cy="40687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48AA0E-B42E-480D-8726-3DF272D6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웹을 통한 </a:t>
            </a:r>
            <a:r>
              <a:rPr lang="en-US" altLang="ko-KR" dirty="0"/>
              <a:t>JCloud </a:t>
            </a:r>
            <a:r>
              <a:rPr lang="ko-KR" altLang="en-US" dirty="0"/>
              <a:t>서비스 접속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A71E6-3C1F-44CD-8BDE-1C117F8D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en-US" altLang="ko-KR" dirty="0"/>
              <a:t>JCloud </a:t>
            </a:r>
            <a:r>
              <a:rPr lang="ko-KR" altLang="en-US" dirty="0"/>
              <a:t>의 인스턴스는 </a:t>
            </a:r>
            <a:r>
              <a:rPr lang="en-US" altLang="ko-KR" dirty="0"/>
              <a:t>IP</a:t>
            </a:r>
            <a:r>
              <a:rPr lang="ko-KR" altLang="en-US" dirty="0"/>
              <a:t>를 통해 접근할 수 있음</a:t>
            </a:r>
            <a:endParaRPr lang="en-US" altLang="ko-KR" dirty="0"/>
          </a:p>
          <a:p>
            <a:r>
              <a:rPr lang="en-US" altLang="ko-KR" dirty="0"/>
              <a:t>Public IP (</a:t>
            </a:r>
            <a:r>
              <a:rPr lang="ko-KR" altLang="en-US" dirty="0"/>
              <a:t>공인 </a:t>
            </a:r>
            <a:r>
              <a:rPr lang="en-US" altLang="ko-KR" dirty="0"/>
              <a:t>IP)</a:t>
            </a:r>
          </a:p>
          <a:p>
            <a:pPr lvl="1"/>
            <a:r>
              <a:rPr lang="ko-KR" altLang="en-US" dirty="0"/>
              <a:t>특정 시스템에 배정된</a:t>
            </a:r>
            <a:r>
              <a:rPr lang="en-US" altLang="ko-KR" dirty="0"/>
              <a:t>, </a:t>
            </a:r>
            <a:r>
              <a:rPr lang="ko-KR" altLang="en-US" dirty="0"/>
              <a:t>전 세계에서 유일한 인터넷 주소</a:t>
            </a:r>
            <a:endParaRPr lang="en-US" altLang="ko-KR" dirty="0"/>
          </a:p>
          <a:p>
            <a:pPr lvl="1"/>
            <a:r>
              <a:rPr lang="en-US" altLang="ko-KR" dirty="0"/>
              <a:t>JCloud</a:t>
            </a:r>
            <a:r>
              <a:rPr lang="ko-KR" altLang="en-US" dirty="0"/>
              <a:t> 에서는 </a:t>
            </a:r>
            <a:r>
              <a:rPr lang="en-US" altLang="ko-KR" dirty="0"/>
              <a:t>Project</a:t>
            </a:r>
            <a:r>
              <a:rPr lang="ko-KR" altLang="en-US" dirty="0"/>
              <a:t> 별로 하나의 공용 </a:t>
            </a:r>
            <a:r>
              <a:rPr lang="en-US" altLang="ko-KR" dirty="0"/>
              <a:t>Public IP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필요시 이메일 요청을 통해 인스턴스 별로 </a:t>
            </a:r>
            <a:r>
              <a:rPr lang="en-US" altLang="ko-KR" dirty="0"/>
              <a:t>Public IP</a:t>
            </a:r>
            <a:r>
              <a:rPr lang="ko-KR" altLang="en-US" dirty="0"/>
              <a:t> 할당 가능</a:t>
            </a:r>
            <a:endParaRPr lang="en-US" altLang="ko-KR" dirty="0"/>
          </a:p>
          <a:p>
            <a:r>
              <a:rPr lang="en-US" altLang="ko-KR" dirty="0"/>
              <a:t>Project</a:t>
            </a:r>
          </a:p>
          <a:p>
            <a:pPr lvl="1"/>
            <a:r>
              <a:rPr lang="ko-KR" altLang="en-US" dirty="0"/>
              <a:t>조직</a:t>
            </a:r>
            <a:r>
              <a:rPr lang="en-US" altLang="ko-KR" dirty="0"/>
              <a:t>, </a:t>
            </a:r>
            <a:r>
              <a:rPr lang="ko-KR" altLang="en-US" dirty="0"/>
              <a:t>수업</a:t>
            </a:r>
            <a:r>
              <a:rPr lang="en-US" altLang="ko-KR" dirty="0"/>
              <a:t>, </a:t>
            </a:r>
            <a:r>
              <a:rPr lang="ko-KR" altLang="en-US" dirty="0"/>
              <a:t>목적 등에 따라 분류해 둔 일종의 사용자 그룹</a:t>
            </a:r>
            <a:endParaRPr lang="en-US" altLang="ko-KR" dirty="0"/>
          </a:p>
          <a:p>
            <a:pPr lvl="1"/>
            <a:r>
              <a:rPr lang="ko-KR" altLang="en-US" dirty="0"/>
              <a:t>각 프로젝트 별로 공용 공인</a:t>
            </a:r>
            <a:r>
              <a:rPr lang="en-US" altLang="ko-KR" dirty="0"/>
              <a:t> IP </a:t>
            </a:r>
            <a:r>
              <a:rPr lang="ko-KR" altLang="en-US" dirty="0"/>
              <a:t>가 하나씩 부여되어 있음</a:t>
            </a:r>
            <a:endParaRPr lang="en-US" altLang="ko-KR" dirty="0"/>
          </a:p>
          <a:p>
            <a:pPr lvl="1"/>
            <a:r>
              <a:rPr lang="ko-KR" altLang="en-US" dirty="0"/>
              <a:t>프로젝트 내의 인스턴스들은 내부 </a:t>
            </a:r>
            <a:r>
              <a:rPr lang="en-US" altLang="ko-KR" dirty="0"/>
              <a:t>(internal) </a:t>
            </a:r>
            <a:r>
              <a:rPr lang="ko-KR" altLang="en-US" dirty="0"/>
              <a:t>네트워크로 서로 연결되어 있으며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해당 프로젝트의 공용 공인</a:t>
            </a:r>
            <a:r>
              <a:rPr lang="en-US" altLang="ko-KR" dirty="0"/>
              <a:t> IP</a:t>
            </a:r>
            <a:r>
              <a:rPr lang="ko-KR" altLang="en-US" dirty="0"/>
              <a:t>로 인스턴스에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9A860-3BB6-4AAC-864C-FB7960B2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00000000-1234-1234-1234-123412341234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8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D4FAB4-D485-FCDF-0358-C1E3BF51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617" y="4741352"/>
            <a:ext cx="7294076" cy="13228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48AA0E-B42E-480D-8726-3DF272D6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JCloud </a:t>
            </a:r>
            <a:r>
              <a:rPr lang="ko-KR" altLang="en-US" dirty="0"/>
              <a:t>접속 방법</a:t>
            </a:r>
            <a:r>
              <a:rPr lang="en-US" altLang="ko-KR" dirty="0"/>
              <a:t>: </a:t>
            </a:r>
            <a:r>
              <a:rPr lang="ko-KR" altLang="en-US" dirty="0"/>
              <a:t>포트 포워딩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A71E6-3C1F-44CD-8BDE-1C117F8D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Project IP </a:t>
            </a:r>
            <a:r>
              <a:rPr lang="ko-KR" altLang="en-US" dirty="0"/>
              <a:t>를 여러 인스턴스가 공유하는 방법</a:t>
            </a:r>
            <a:r>
              <a:rPr lang="en-US" altLang="ko-KR" dirty="0"/>
              <a:t>: </a:t>
            </a:r>
            <a:r>
              <a:rPr lang="ko-KR" altLang="en-US" dirty="0"/>
              <a:t>포트 포워딩</a:t>
            </a:r>
            <a:endParaRPr lang="en-US" altLang="ko-KR" dirty="0"/>
          </a:p>
          <a:p>
            <a:pPr lvl="1"/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의 특정 포트를 내부 인스턴스의 특정 포트로 연결시켜 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113.198.66.75:19xxx -&gt; Students </a:t>
            </a:r>
            <a:r>
              <a:rPr lang="ko-KR" altLang="en-US" dirty="0"/>
              <a:t>프로젝트의 </a:t>
            </a:r>
            <a:r>
              <a:rPr lang="en-US" altLang="ko-KR" dirty="0"/>
              <a:t>xxx</a:t>
            </a:r>
            <a:r>
              <a:rPr lang="ko-KR" altLang="en-US" dirty="0"/>
              <a:t>번 인스턴스의 </a:t>
            </a:r>
            <a:r>
              <a:rPr lang="en-US" altLang="ko-KR" dirty="0"/>
              <a:t>7777 </a:t>
            </a:r>
            <a:r>
              <a:rPr lang="ko-KR" altLang="en-US" dirty="0"/>
              <a:t>포트</a:t>
            </a:r>
            <a:endParaRPr lang="en-US" altLang="ko-KR" dirty="0"/>
          </a:p>
          <a:p>
            <a:r>
              <a:rPr lang="ko-KR" altLang="en-US" dirty="0"/>
              <a:t>인스턴스 번호</a:t>
            </a:r>
            <a:r>
              <a:rPr lang="en-US" altLang="ko-KR" dirty="0"/>
              <a:t>: </a:t>
            </a:r>
            <a:r>
              <a:rPr lang="ko-KR" altLang="en-US" dirty="0"/>
              <a:t>내부 네트워크에서 자동 할당된 </a:t>
            </a:r>
            <a:r>
              <a:rPr lang="en-US" altLang="ko-KR" dirty="0"/>
              <a:t>IP </a:t>
            </a:r>
            <a:r>
              <a:rPr lang="ko-KR" altLang="en-US" dirty="0"/>
              <a:t>끝자리</a:t>
            </a:r>
            <a:endParaRPr lang="en-US" altLang="ko-KR" dirty="0"/>
          </a:p>
          <a:p>
            <a:pPr lvl="1"/>
            <a:r>
              <a:rPr lang="en-US" altLang="ko-KR" dirty="0"/>
              <a:t>10.0.0.xxx</a:t>
            </a:r>
          </a:p>
          <a:p>
            <a:pPr lvl="1"/>
            <a:r>
              <a:rPr lang="ko-KR" altLang="en-US" dirty="0"/>
              <a:t>세 자리 자릿수 맞추기</a:t>
            </a:r>
            <a:r>
              <a:rPr lang="en-US" altLang="ko-KR" dirty="0"/>
              <a:t> (</a:t>
            </a:r>
            <a:r>
              <a:rPr lang="ko-KR" altLang="en-US" dirty="0"/>
              <a:t>예</a:t>
            </a:r>
            <a:r>
              <a:rPr lang="en-US" altLang="ko-KR" dirty="0"/>
              <a:t>.10.0.0.231→19231, 10.0.0.7→ 19007)</a:t>
            </a:r>
          </a:p>
          <a:p>
            <a:r>
              <a:rPr lang="en-US" altLang="ko-KR" dirty="0"/>
              <a:t>JCloud </a:t>
            </a:r>
            <a:r>
              <a:rPr lang="ko-KR" altLang="en-US" dirty="0"/>
              <a:t>에서 설정되어 있는 포트 포워딩</a:t>
            </a:r>
            <a:endParaRPr lang="en-US" altLang="ko-KR" dirty="0"/>
          </a:p>
          <a:p>
            <a:pPr lvl="1"/>
            <a:r>
              <a:rPr lang="en-US" altLang="ko-KR" dirty="0"/>
              <a:t>80 (HTTP): 18xxx</a:t>
            </a:r>
          </a:p>
          <a:p>
            <a:pPr lvl="1"/>
            <a:r>
              <a:rPr lang="en-US" altLang="ko-KR" dirty="0"/>
              <a:t>443 (HTTPS): 17xxx</a:t>
            </a:r>
          </a:p>
          <a:p>
            <a:pPr lvl="1"/>
            <a:r>
              <a:rPr lang="en-US" altLang="ko-KR" dirty="0"/>
              <a:t>7777 (SSH): 19xxx</a:t>
            </a:r>
          </a:p>
          <a:p>
            <a:pPr lvl="1"/>
            <a:r>
              <a:rPr lang="en-US" altLang="ko-KR" dirty="0"/>
              <a:t>3000 (</a:t>
            </a:r>
            <a:r>
              <a:rPr lang="ko-KR" altLang="en-US" dirty="0"/>
              <a:t>범용</a:t>
            </a:r>
            <a:r>
              <a:rPr lang="en-US" altLang="ko-KR" dirty="0"/>
              <a:t>): 13xxx</a:t>
            </a:r>
          </a:p>
          <a:p>
            <a:pPr lvl="1"/>
            <a:r>
              <a:rPr lang="en-US" altLang="ko-KR" dirty="0"/>
              <a:t>8080 (</a:t>
            </a:r>
            <a:r>
              <a:rPr lang="ko-KR" altLang="en-US" dirty="0"/>
              <a:t>범용</a:t>
            </a:r>
            <a:r>
              <a:rPr lang="en-US" altLang="ko-KR" dirty="0"/>
              <a:t>): 10xxx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9A860-3BB6-4AAC-864C-FB7960B2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pPr lvl="0"/>
            <a:fld id="{00000000-1234-1234-1234-123412341234}" type="slidenum">
              <a:rPr lang="en-US" altLang="ko-KR" smtClean="0"/>
              <a:pPr lvl="0"/>
              <a:t>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649D68-7667-4609-93EB-0AEB452704FA}"/>
              </a:ext>
            </a:extLst>
          </p:cNvPr>
          <p:cNvSpPr/>
          <p:nvPr/>
        </p:nvSpPr>
        <p:spPr>
          <a:xfrm flipV="1">
            <a:off x="8793104" y="5541168"/>
            <a:ext cx="1102263" cy="351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6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620141-BB22-1877-4F41-1F6B9DE3CF49}"/>
              </a:ext>
            </a:extLst>
          </p:cNvPr>
          <p:cNvSpPr/>
          <p:nvPr/>
        </p:nvSpPr>
        <p:spPr>
          <a:xfrm>
            <a:off x="1903687" y="1770380"/>
            <a:ext cx="8406580" cy="38640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76CFE5-D7DB-6E53-654A-86497799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JCloud </a:t>
            </a:r>
            <a:r>
              <a:rPr lang="ko-KR" altLang="en-US"/>
              <a:t>접속 방법</a:t>
            </a:r>
            <a:r>
              <a:rPr lang="en-US" altLang="ko-KR"/>
              <a:t>: </a:t>
            </a:r>
            <a:r>
              <a:rPr lang="ko-KR" altLang="en-US"/>
              <a:t>포트 포워딩</a:t>
            </a:r>
            <a:endParaRPr lang="ko-KR" altLang="en-US" dirty="0"/>
          </a:p>
        </p:txBody>
      </p:sp>
      <p:pic>
        <p:nvPicPr>
          <p:cNvPr id="7" name="내용 개체 틀 6" descr="남성 프로그래머 윤곽선">
            <a:extLst>
              <a:ext uri="{FF2B5EF4-FFF2-40B4-BE49-F238E27FC236}">
                <a16:creationId xmlns:a16="http://schemas.microsoft.com/office/drawing/2014/main" id="{F3D325DE-757A-C7D8-7D0F-E516CB8DA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6877" y="2175244"/>
            <a:ext cx="914400" cy="914400"/>
          </a:xfrm>
        </p:spPr>
      </p:pic>
      <p:pic>
        <p:nvPicPr>
          <p:cNvPr id="11" name="그래픽 10" descr="인터넷 단색으로 채워진">
            <a:extLst>
              <a:ext uri="{FF2B5EF4-FFF2-40B4-BE49-F238E27FC236}">
                <a16:creationId xmlns:a16="http://schemas.microsoft.com/office/drawing/2014/main" id="{05871DE3-1D80-DBC5-C36B-2822801FB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304" y="2340093"/>
            <a:ext cx="914400" cy="914400"/>
          </a:xfrm>
          <a:prstGeom prst="rect">
            <a:avLst/>
          </a:prstGeom>
        </p:spPr>
      </p:pic>
      <p:pic>
        <p:nvPicPr>
          <p:cNvPr id="15" name="그래픽 14" descr="여성 프로그래머 윤곽선">
            <a:extLst>
              <a:ext uri="{FF2B5EF4-FFF2-40B4-BE49-F238E27FC236}">
                <a16:creationId xmlns:a16="http://schemas.microsoft.com/office/drawing/2014/main" id="{C0FC635B-EB80-BE87-FA69-1EC89C385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6877" y="4134441"/>
            <a:ext cx="914400" cy="914400"/>
          </a:xfrm>
          <a:prstGeom prst="rect">
            <a:avLst/>
          </a:prstGeom>
        </p:spPr>
      </p:pic>
      <p:pic>
        <p:nvPicPr>
          <p:cNvPr id="18" name="그래픽 17" descr="인터넷 단색으로 채워진">
            <a:extLst>
              <a:ext uri="{FF2B5EF4-FFF2-40B4-BE49-F238E27FC236}">
                <a16:creationId xmlns:a16="http://schemas.microsoft.com/office/drawing/2014/main" id="{1AC486F1-5F7F-ACAE-2AD8-32F0EAE9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0304" y="4020582"/>
            <a:ext cx="914400" cy="9144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C22E02-E3AA-9876-76FF-3B13FD969538}"/>
              </a:ext>
            </a:extLst>
          </p:cNvPr>
          <p:cNvCxnSpPr>
            <a:cxnSpLocks/>
          </p:cNvCxnSpPr>
          <p:nvPr/>
        </p:nvCxnSpPr>
        <p:spPr>
          <a:xfrm>
            <a:off x="2871277" y="3016131"/>
            <a:ext cx="1316312" cy="47492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FDE262-0E9B-59C4-DF58-0C91CF19E3D1}"/>
              </a:ext>
            </a:extLst>
          </p:cNvPr>
          <p:cNvCxnSpPr>
            <a:cxnSpLocks/>
          </p:cNvCxnSpPr>
          <p:nvPr/>
        </p:nvCxnSpPr>
        <p:spPr>
          <a:xfrm flipV="1">
            <a:off x="2871277" y="4020582"/>
            <a:ext cx="1387196" cy="54256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EEAC2D-475E-FA6B-4F66-5BF0053D36EE}"/>
              </a:ext>
            </a:extLst>
          </p:cNvPr>
          <p:cNvCxnSpPr>
            <a:cxnSpLocks/>
          </p:cNvCxnSpPr>
          <p:nvPr/>
        </p:nvCxnSpPr>
        <p:spPr>
          <a:xfrm>
            <a:off x="2871277" y="2838922"/>
            <a:ext cx="1387196" cy="49490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래픽 32" descr="클라우드 동기화 단색으로 채워진">
            <a:extLst>
              <a:ext uri="{FF2B5EF4-FFF2-40B4-BE49-F238E27FC236}">
                <a16:creationId xmlns:a16="http://schemas.microsoft.com/office/drawing/2014/main" id="{575AF23A-7374-4191-A67B-7599F6921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3110" y="2999131"/>
            <a:ext cx="1209438" cy="12094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8B19E8-F354-1068-F4D7-1D9C7C172B05}"/>
              </a:ext>
            </a:extLst>
          </p:cNvPr>
          <p:cNvSpPr txBox="1"/>
          <p:nvPr/>
        </p:nvSpPr>
        <p:spPr>
          <a:xfrm>
            <a:off x="4616211" y="3978078"/>
            <a:ext cx="162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113.198.66.75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BF7E88-F4F2-D5F3-F304-085C16F332C9}"/>
              </a:ext>
            </a:extLst>
          </p:cNvPr>
          <p:cNvCxnSpPr>
            <a:cxnSpLocks/>
          </p:cNvCxnSpPr>
          <p:nvPr/>
        </p:nvCxnSpPr>
        <p:spPr>
          <a:xfrm flipV="1">
            <a:off x="6285158" y="2632444"/>
            <a:ext cx="1265404" cy="8334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3077DA-4993-8393-1900-977E486AA599}"/>
              </a:ext>
            </a:extLst>
          </p:cNvPr>
          <p:cNvCxnSpPr>
            <a:cxnSpLocks/>
          </p:cNvCxnSpPr>
          <p:nvPr/>
        </p:nvCxnSpPr>
        <p:spPr>
          <a:xfrm flipV="1">
            <a:off x="6382606" y="2855041"/>
            <a:ext cx="1167956" cy="73749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81F1C4-1AD8-3B89-4380-A41A3BC1945D}"/>
              </a:ext>
            </a:extLst>
          </p:cNvPr>
          <p:cNvCxnSpPr>
            <a:cxnSpLocks/>
          </p:cNvCxnSpPr>
          <p:nvPr/>
        </p:nvCxnSpPr>
        <p:spPr>
          <a:xfrm>
            <a:off x="6435207" y="3835724"/>
            <a:ext cx="1115355" cy="69823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759392-4C76-C2AD-7D70-27BC4A46BBAB}"/>
              </a:ext>
            </a:extLst>
          </p:cNvPr>
          <p:cNvSpPr txBox="1"/>
          <p:nvPr/>
        </p:nvSpPr>
        <p:spPr>
          <a:xfrm>
            <a:off x="8920525" y="2147663"/>
            <a:ext cx="105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7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8D733B-8BC6-7D9A-B993-DE1191C114B0}"/>
              </a:ext>
            </a:extLst>
          </p:cNvPr>
          <p:cNvSpPr txBox="1"/>
          <p:nvPr/>
        </p:nvSpPr>
        <p:spPr>
          <a:xfrm>
            <a:off x="8764676" y="4758080"/>
            <a:ext cx="136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231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06A925-E974-3DA2-D840-CE460240EEC9}"/>
              </a:ext>
            </a:extLst>
          </p:cNvPr>
          <p:cNvSpPr/>
          <p:nvPr/>
        </p:nvSpPr>
        <p:spPr>
          <a:xfrm>
            <a:off x="7617782" y="2365408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2D964D-A2D1-E0FF-E131-C8F4B21F7531}"/>
              </a:ext>
            </a:extLst>
          </p:cNvPr>
          <p:cNvSpPr/>
          <p:nvPr/>
        </p:nvSpPr>
        <p:spPr>
          <a:xfrm>
            <a:off x="7617782" y="2745864"/>
            <a:ext cx="1265404" cy="297712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HTTPS 443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BF36FE-DE98-B777-401F-23A4999CF1AA}"/>
              </a:ext>
            </a:extLst>
          </p:cNvPr>
          <p:cNvSpPr/>
          <p:nvPr/>
        </p:nvSpPr>
        <p:spPr>
          <a:xfrm>
            <a:off x="7617782" y="4414286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4732D-A191-BAD0-7612-327C986C1955}"/>
              </a:ext>
            </a:extLst>
          </p:cNvPr>
          <p:cNvSpPr txBox="1"/>
          <p:nvPr/>
        </p:nvSpPr>
        <p:spPr>
          <a:xfrm rot="1176116">
            <a:off x="2739005" y="2748235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00FF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010AA2-7713-39C8-1BD6-98C369FA34BE}"/>
              </a:ext>
            </a:extLst>
          </p:cNvPr>
          <p:cNvSpPr txBox="1"/>
          <p:nvPr/>
        </p:nvSpPr>
        <p:spPr>
          <a:xfrm rot="1176116">
            <a:off x="2558897" y="3301156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FF0000"/>
                </a:highlight>
              </a:rPr>
              <a:t>17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F73758-4676-1620-506C-74B27BEAB4E4}"/>
              </a:ext>
            </a:extLst>
          </p:cNvPr>
          <p:cNvSpPr txBox="1"/>
          <p:nvPr/>
        </p:nvSpPr>
        <p:spPr>
          <a:xfrm rot="20262986">
            <a:off x="2715989" y="4333793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231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7BDECA26-31CF-37FC-EE08-AF97A6F0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1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05DC1-04A5-D85A-A35C-E47DEF6B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en-US" altLang="ko-KR" dirty="0" err="1"/>
              <a:t>Xshell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B137D-CB4C-DC12-CC76-1E8E4539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클라이언트 다운로드</a:t>
            </a:r>
            <a:endParaRPr lang="en-US" altLang="ko-KR" dirty="0"/>
          </a:p>
          <a:p>
            <a:pPr lvl="1"/>
            <a:r>
              <a:rPr lang="ko-KR" altLang="en-US" dirty="0" err="1"/>
              <a:t>넷사랑</a:t>
            </a:r>
            <a:r>
              <a:rPr lang="ko-KR" altLang="en-US" dirty="0"/>
              <a:t> </a:t>
            </a:r>
            <a:r>
              <a:rPr lang="en-US" altLang="ko-KR" dirty="0" err="1"/>
              <a:t>Xshell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구글 검색 혹은 아래 링크 클릭</a:t>
            </a:r>
            <a:endParaRPr lang="en-US" altLang="ko-KR" dirty="0"/>
          </a:p>
          <a:p>
            <a:pPr lvl="1"/>
            <a:r>
              <a:rPr lang="en-US" altLang="ko-KR" dirty="0" err="1">
                <a:hlinkClick r:id="rId2"/>
              </a:rPr>
              <a:t>XShell</a:t>
            </a:r>
            <a:r>
              <a:rPr lang="ko-KR" altLang="en-US" dirty="0">
                <a:hlinkClick r:id="rId2"/>
              </a:rPr>
              <a:t> 다운로드 페이지 링크</a:t>
            </a:r>
            <a:endParaRPr lang="en-US" altLang="ko-KR" dirty="0"/>
          </a:p>
          <a:p>
            <a:r>
              <a:rPr lang="ko-KR" altLang="en-US" dirty="0"/>
              <a:t>학교 사용자를 위한 무료 라이선스 선택</a:t>
            </a:r>
            <a:endParaRPr lang="en-US" altLang="ko-KR" dirty="0"/>
          </a:p>
          <a:p>
            <a:r>
              <a:rPr lang="ko-KR" altLang="en-US" dirty="0"/>
              <a:t>다음 페이지에서 </a:t>
            </a:r>
            <a:r>
              <a:rPr lang="en-US" altLang="ko-KR" dirty="0" err="1"/>
              <a:t>XShell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ko-KR" altLang="en-US" dirty="0"/>
              <a:t>설치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putty </a:t>
            </a:r>
            <a:r>
              <a:rPr lang="ko-KR" altLang="en-US" dirty="0"/>
              <a:t>등 다른 </a:t>
            </a:r>
            <a:r>
              <a:rPr lang="en-US" altLang="ko-KR" dirty="0"/>
              <a:t>SSH </a:t>
            </a:r>
            <a:r>
              <a:rPr lang="ko-KR" altLang="en-US" dirty="0"/>
              <a:t>클라이언트 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6032B9-4A5D-065A-C4FF-18CE640A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0D17E918-97A4-E00D-B6ED-56F3F735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76" y="915581"/>
            <a:ext cx="4719203" cy="3890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EE2B79-457F-A022-B642-EF1D73DC37CA}"/>
              </a:ext>
            </a:extLst>
          </p:cNvPr>
          <p:cNvSpPr/>
          <p:nvPr/>
        </p:nvSpPr>
        <p:spPr>
          <a:xfrm flipV="1">
            <a:off x="9221447" y="3369838"/>
            <a:ext cx="1155932" cy="518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9303D-E171-6DF4-2587-B1772AD8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82" y="3233830"/>
            <a:ext cx="3379459" cy="32787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518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C240-077E-7433-7530-5E03B733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세션 새로 만들기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D8977D9-BFB9-4563-7C46-D13A2887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Xshell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r>
              <a:rPr lang="en-US" altLang="ko-KR" sz="2000" dirty="0"/>
              <a:t>. </a:t>
            </a:r>
            <a:r>
              <a:rPr lang="ko-KR" altLang="en-US" sz="2000" dirty="0"/>
              <a:t>세션 마법사에서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새로 만들기</a:t>
            </a:r>
            <a:r>
              <a:rPr lang="en-US" altLang="ko-KR" sz="2000" dirty="0"/>
              <a:t>“ </a:t>
            </a:r>
            <a:r>
              <a:rPr lang="ko-KR" altLang="en-US" sz="2000" dirty="0"/>
              <a:t>선택</a:t>
            </a:r>
            <a:endParaRPr lang="en-US" altLang="ko-KR" sz="2000" dirty="0"/>
          </a:p>
          <a:p>
            <a:pPr lvl="1"/>
            <a:r>
              <a:rPr lang="ko-KR" altLang="en-US" sz="2000" dirty="0"/>
              <a:t>세션 마법사가 안 뜨면 파일 메뉴에서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새로 만들기</a:t>
            </a:r>
            <a:r>
              <a:rPr lang="en-US" altLang="ko-KR" sz="2000" dirty="0"/>
              <a:t>” </a:t>
            </a:r>
            <a:r>
              <a:rPr lang="ko-KR" altLang="en-US" sz="2000" dirty="0"/>
              <a:t>선택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FF9ACB9-B004-E44F-E41A-F8DA8680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C0DDE9-5BD8-D54F-57CA-017E0DA6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56" y="1955726"/>
            <a:ext cx="9067800" cy="459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3CC670-B388-4434-23CB-14BDB3589054}"/>
              </a:ext>
            </a:extLst>
          </p:cNvPr>
          <p:cNvSpPr/>
          <p:nvPr/>
        </p:nvSpPr>
        <p:spPr>
          <a:xfrm flipV="1">
            <a:off x="2522936" y="4166190"/>
            <a:ext cx="1212636" cy="422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83B4-A793-2B3F-04A9-9D773DDD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접속하기</a:t>
            </a:r>
            <a:r>
              <a:rPr lang="en-US" altLang="ko-KR" dirty="0"/>
              <a:t>: </a:t>
            </a:r>
            <a:r>
              <a:rPr lang="ko-KR" altLang="en-US" dirty="0"/>
              <a:t>접속 주소 입력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3A885-E071-B3DE-817E-E1671B14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포트포워딩</a:t>
            </a:r>
            <a:r>
              <a:rPr lang="ko-KR" altLang="en-US" dirty="0"/>
              <a:t> 주소에 맞게 호스트 </a:t>
            </a:r>
            <a:r>
              <a:rPr lang="en-US" altLang="ko-KR" dirty="0"/>
              <a:t>IP</a:t>
            </a:r>
            <a:r>
              <a:rPr lang="ko-KR" altLang="en-US" dirty="0"/>
              <a:t>와 포트 번호 입력</a:t>
            </a:r>
            <a:endParaRPr lang="en-US" altLang="ko-KR" dirty="0"/>
          </a:p>
          <a:p>
            <a:pPr lvl="1"/>
            <a:r>
              <a:rPr lang="en-US" altLang="ko-KR" dirty="0"/>
              <a:t>① </a:t>
            </a:r>
            <a:r>
              <a:rPr lang="ko-KR" altLang="en-US" dirty="0"/>
              <a:t>프로젝트 </a:t>
            </a:r>
            <a:r>
              <a:rPr lang="en-US" altLang="ko-KR" dirty="0"/>
              <a:t>IP </a:t>
            </a:r>
            <a:r>
              <a:rPr lang="ko-KR" altLang="en-US" dirty="0"/>
              <a:t>확인</a:t>
            </a:r>
            <a:r>
              <a:rPr lang="en-US" altLang="ko-KR" dirty="0"/>
              <a:t> → “</a:t>
            </a:r>
            <a:r>
              <a:rPr lang="ko-KR" altLang="en-US" dirty="0"/>
              <a:t>호스트</a:t>
            </a:r>
            <a:r>
              <a:rPr lang="en-US" altLang="ko-KR" dirty="0"/>
              <a:t>” </a:t>
            </a:r>
            <a:r>
              <a:rPr lang="ko-KR" altLang="en-US" dirty="0"/>
              <a:t>칸에 입력</a:t>
            </a:r>
            <a:endParaRPr lang="en-US" altLang="ko-KR" dirty="0"/>
          </a:p>
          <a:p>
            <a:pPr lvl="1"/>
            <a:r>
              <a:rPr lang="ko-KR" altLang="en-US" dirty="0"/>
              <a:t>② 인스턴스 번호 확인 </a:t>
            </a:r>
            <a:r>
              <a:rPr lang="en-US" altLang="ko-KR" dirty="0"/>
              <a:t>→ “</a:t>
            </a:r>
            <a:r>
              <a:rPr lang="ko-KR" altLang="en-US" dirty="0"/>
              <a:t>포트번호</a:t>
            </a:r>
            <a:r>
              <a:rPr lang="en-US" altLang="ko-KR" dirty="0"/>
              <a:t>” </a:t>
            </a:r>
            <a:r>
              <a:rPr lang="ko-KR" altLang="en-US" dirty="0"/>
              <a:t>칸에 입력</a:t>
            </a:r>
            <a:endParaRPr lang="en-US" altLang="ko-KR" dirty="0"/>
          </a:p>
          <a:p>
            <a:pPr lvl="1"/>
            <a:r>
              <a:rPr lang="en-US" altLang="ko-KR" dirty="0"/>
              <a:t>: ②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5CCE12-5911-B267-6DB7-81E3BD3F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834D90-1D6F-7DF6-A42C-908319177FB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604958" y="2573661"/>
            <a:ext cx="5547199" cy="3598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9DA7B9-9A6E-0579-89E0-FB73F4D1DFE2}"/>
              </a:ext>
            </a:extLst>
          </p:cNvPr>
          <p:cNvSpPr/>
          <p:nvPr/>
        </p:nvSpPr>
        <p:spPr>
          <a:xfrm flipV="1">
            <a:off x="8491744" y="4380919"/>
            <a:ext cx="2814688" cy="339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47C02D-7A7E-68BE-DDB2-222D7044C4F1}"/>
              </a:ext>
            </a:extLst>
          </p:cNvPr>
          <p:cNvSpPr/>
          <p:nvPr/>
        </p:nvSpPr>
        <p:spPr>
          <a:xfrm flipV="1">
            <a:off x="8489319" y="4745553"/>
            <a:ext cx="1890357" cy="33992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443728-BC57-C4B4-7922-320F4EE4D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8" y="2571931"/>
            <a:ext cx="5953125" cy="3600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71D43-D8D8-58C5-3673-D716CB52DF11}"/>
              </a:ext>
            </a:extLst>
          </p:cNvPr>
          <p:cNvSpPr/>
          <p:nvPr/>
        </p:nvSpPr>
        <p:spPr>
          <a:xfrm>
            <a:off x="2001955" y="2529349"/>
            <a:ext cx="1976921" cy="332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 dirty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0058CA-046B-B9C4-1C53-D91846FE5FF9}"/>
              </a:ext>
            </a:extLst>
          </p:cNvPr>
          <p:cNvSpPr/>
          <p:nvPr/>
        </p:nvSpPr>
        <p:spPr>
          <a:xfrm>
            <a:off x="4488541" y="5644966"/>
            <a:ext cx="899006" cy="3323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r>
              <a:rPr lang="en-US" altLang="ko-KR">
                <a:solidFill>
                  <a:srgbClr val="00B050"/>
                </a:solidFill>
              </a:rPr>
              <a:t>②</a:t>
            </a:r>
            <a:endParaRPr lang="en-US" altLang="ko-KR" dirty="0">
              <a:solidFill>
                <a:srgbClr val="00B05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209E196-5A12-C92A-6338-25CAB089A5CB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>
            <a:off x="3978876" y="2695501"/>
            <a:ext cx="4512868" cy="185537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749C900-06CA-82E3-8B4B-C0801FDDD456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5387547" y="4915513"/>
            <a:ext cx="3101772" cy="895605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B78DF3-4157-B8B7-59E1-43318D9880F8}"/>
              </a:ext>
            </a:extLst>
          </p:cNvPr>
          <p:cNvSpPr txBox="1"/>
          <p:nvPr/>
        </p:nvSpPr>
        <p:spPr>
          <a:xfrm>
            <a:off x="3049030" y="328140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호스트 </a:t>
            </a:r>
            <a:r>
              <a:rPr lang="en-US" altLang="ko-KR" dirty="0"/>
              <a:t>IP</a:t>
            </a:r>
            <a:r>
              <a:rPr lang="ko-KR" altLang="en-US" dirty="0"/>
              <a:t>와 포트 번호 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A4F9A91B-C9EA-217F-D736-900360B91FB7}"/>
              </a:ext>
            </a:extLst>
          </p:cNvPr>
          <p:cNvSpPr txBox="1">
            <a:spLocks/>
          </p:cNvSpPr>
          <p:nvPr/>
        </p:nvSpPr>
        <p:spPr>
          <a:xfrm>
            <a:off x="8127662" y="1016223"/>
            <a:ext cx="3542851" cy="104144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accent2"/>
                </a:solidFill>
              </a:rPr>
              <a:t>(</a:t>
            </a:r>
            <a:r>
              <a:rPr lang="ko-KR" altLang="en-US" sz="2000" dirty="0">
                <a:solidFill>
                  <a:schemeClr val="accent2"/>
                </a:solidFill>
              </a:rPr>
              <a:t>참고</a:t>
            </a:r>
            <a:r>
              <a:rPr lang="en-US" altLang="ko-KR" sz="2000" dirty="0">
                <a:solidFill>
                  <a:schemeClr val="accent2"/>
                </a:solidFill>
              </a:rPr>
              <a:t>) </a:t>
            </a:r>
            <a:r>
              <a:rPr lang="ko-KR" altLang="en-US" sz="2000" dirty="0">
                <a:solidFill>
                  <a:schemeClr val="accent2"/>
                </a:solidFill>
              </a:rPr>
              <a:t>일반적인 주소 표시 형식</a:t>
            </a:r>
            <a:endParaRPr lang="en-US" altLang="ko-KR" sz="2000" dirty="0">
              <a:solidFill>
                <a:schemeClr val="accent2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113.198.66.75 : </a:t>
            </a:r>
            <a:r>
              <a:rPr lang="en-US" altLang="ko-KR" sz="2000" dirty="0">
                <a:solidFill>
                  <a:srgbClr val="00B050"/>
                </a:solidFill>
              </a:rPr>
              <a:t>19231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31" name="오른쪽 중괄호 30">
            <a:extLst>
              <a:ext uri="{FF2B5EF4-FFF2-40B4-BE49-F238E27FC236}">
                <a16:creationId xmlns:a16="http://schemas.microsoft.com/office/drawing/2014/main" id="{B0E26D30-B1DE-17E0-5C2A-CA21B046D8CA}"/>
              </a:ext>
            </a:extLst>
          </p:cNvPr>
          <p:cNvSpPr/>
          <p:nvPr/>
        </p:nvSpPr>
        <p:spPr>
          <a:xfrm rot="5400000">
            <a:off x="9349044" y="1094734"/>
            <a:ext cx="232458" cy="16805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74DC08E8-996F-F6B9-9B0E-E7E2A0D736A9}"/>
              </a:ext>
            </a:extLst>
          </p:cNvPr>
          <p:cNvSpPr/>
          <p:nvPr/>
        </p:nvSpPr>
        <p:spPr>
          <a:xfrm rot="5400000">
            <a:off x="10751538" y="1613978"/>
            <a:ext cx="232458" cy="654909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8BF4027F-663B-A425-6E89-B5C5123161C9}"/>
              </a:ext>
            </a:extLst>
          </p:cNvPr>
          <p:cNvSpPr txBox="1">
            <a:spLocks/>
          </p:cNvSpPr>
          <p:nvPr/>
        </p:nvSpPr>
        <p:spPr>
          <a:xfrm>
            <a:off x="8530762" y="2019538"/>
            <a:ext cx="1943163" cy="3877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rgbClr val="FF0000"/>
                </a:solidFill>
              </a:rPr>
              <a:t>호스트 주소</a:t>
            </a:r>
            <a:r>
              <a:rPr lang="en-US" altLang="ko-KR" sz="1800" dirty="0">
                <a:solidFill>
                  <a:srgbClr val="FF0000"/>
                </a:solidFill>
              </a:rPr>
              <a:t> (IP)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FBDB79E-DA29-6AFD-29DB-F10F79C4A94E}"/>
              </a:ext>
            </a:extLst>
          </p:cNvPr>
          <p:cNvSpPr txBox="1">
            <a:spLocks/>
          </p:cNvSpPr>
          <p:nvPr/>
        </p:nvSpPr>
        <p:spPr>
          <a:xfrm>
            <a:off x="10286270" y="2020160"/>
            <a:ext cx="1193155" cy="387719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rgbClr val="00B050"/>
                </a:solidFill>
              </a:rPr>
              <a:t>포트 번호</a:t>
            </a:r>
            <a:endParaRPr lang="en-US" altLang="ko-KR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21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7405</TotalTime>
  <Words>957</Words>
  <Application>Microsoft Office PowerPoint</Application>
  <PresentationFormat>와이드스크린</PresentationFormat>
  <Paragraphs>183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Arial</vt:lpstr>
      <vt:lpstr>KoPubWorld돋움체 Light</vt:lpstr>
      <vt:lpstr>KoPubWorld돋움체 Bold</vt:lpstr>
      <vt:lpstr>맑은 고딕</vt:lpstr>
      <vt:lpstr>KoPub돋움체 Bold</vt:lpstr>
      <vt:lpstr>(한글 글꼴 사용)</vt:lpstr>
      <vt:lpstr>KoPub돋움체 Medium</vt:lpstr>
      <vt:lpstr>KoPubWorld돋움체 Medium</vt:lpstr>
      <vt:lpstr>Wingdings</vt:lpstr>
      <vt:lpstr>Office 테마</vt:lpstr>
      <vt:lpstr>PowerPoint 프레젠테이션</vt:lpstr>
      <vt:lpstr>PowerPoint 프레젠테이션</vt:lpstr>
      <vt:lpstr>1. JCloud 접속 방법</vt:lpstr>
      <vt:lpstr>웹을 통한 JCloud 서비스 접속 </vt:lpstr>
      <vt:lpstr>JCloud 접속 방법: 포트 포워딩</vt:lpstr>
      <vt:lpstr>JCloud 접속 방법: 포트 포워딩</vt:lpstr>
      <vt:lpstr>SSH 접속하기: Xshell 다운로드</vt:lpstr>
      <vt:lpstr>SSH 접속하기: 세션 새로 만들기</vt:lpstr>
      <vt:lpstr>SSH 접속하기: 접속 주소 입력 (중요!!)</vt:lpstr>
      <vt:lpstr>SSH 접속하기: 사용자 인증 정보 입력 (중요!!)</vt:lpstr>
      <vt:lpstr>SSH 접속하기: 사용자 인증 정보 입력 (중요!!)</vt:lpstr>
      <vt:lpstr>SSH 접속하기: 연결하기</vt:lpstr>
      <vt:lpstr>SSH 접속하기: 호스트 키 확인</vt:lpstr>
      <vt:lpstr>SSH 접속하기: 연결 완료</vt:lpstr>
      <vt:lpstr>2. 실습  Wordpress를 이용한 블로그 구축</vt:lpstr>
      <vt:lpstr>인스턴스 만들기</vt:lpstr>
      <vt:lpstr>Wordpress 접속 및 확인</vt:lpstr>
      <vt:lpstr>접속 후 로그인 정보</vt:lpstr>
      <vt:lpstr>글을 써보자</vt:lpstr>
      <vt:lpstr>글을 써보자</vt:lpstr>
      <vt:lpstr>사이트 꾸미기</vt:lpstr>
      <vt:lpstr>WP Statistics</vt:lpstr>
      <vt:lpstr>플러그인 하나 더</vt:lpstr>
      <vt:lpstr>로그인 경로 설정</vt:lpstr>
      <vt:lpstr>로그인 경로 설정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181</cp:revision>
  <cp:lastPrinted>2022-12-21T02:49:19Z</cp:lastPrinted>
  <dcterms:created xsi:type="dcterms:W3CDTF">2022-12-19T00:58:46Z</dcterms:created>
  <dcterms:modified xsi:type="dcterms:W3CDTF">2024-10-15T14:34:02Z</dcterms:modified>
</cp:coreProperties>
</file>